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9" r:id="rId4"/>
    <p:sldId id="258" r:id="rId5"/>
    <p:sldId id="261" r:id="rId6"/>
    <p:sldId id="260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9" d="100"/>
          <a:sy n="69" d="100"/>
        </p:scale>
        <p:origin x="-2208" y="-9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4/18/2010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B4B15-EA64-442A-978F-A25A064CE72F}" type="datetimeFigureOut">
              <a:rPr lang="en-US" smtClean="0"/>
              <a:pPr/>
              <a:t>4/18/2010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05801" y="175729"/>
            <a:ext cx="435119" cy="3939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PETER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748352" y="1281752"/>
            <a:ext cx="4648200" cy="4572000"/>
            <a:chOff x="748352" y="1281752"/>
            <a:chExt cx="4648200" cy="4572000"/>
          </a:xfrm>
        </p:grpSpPr>
        <p:sp>
          <p:nvSpPr>
            <p:cNvPr id="5" name="Rectangle 4"/>
            <p:cNvSpPr/>
            <p:nvPr/>
          </p:nvSpPr>
          <p:spPr>
            <a:xfrm>
              <a:off x="748352" y="1281752"/>
              <a:ext cx="4648200" cy="4572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66801" y="1600200"/>
              <a:ext cx="3962400" cy="386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9" name="Oval 38"/>
          <p:cNvSpPr/>
          <p:nvPr/>
        </p:nvSpPr>
        <p:spPr>
          <a:xfrm>
            <a:off x="2566931" y="2941503"/>
            <a:ext cx="870332" cy="870332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3939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PETER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38800" y="1295400"/>
            <a:ext cx="2514600" cy="52322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Magneto" pitchFamily="82" charset="0"/>
              </a:rPr>
              <a:t>- Electrons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4937091" y="1910861"/>
            <a:ext cx="783771" cy="619648"/>
          </a:xfrm>
          <a:prstGeom prst="straightConnector1">
            <a:avLst/>
          </a:prstGeom>
          <a:ln w="28575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 flipV="1">
            <a:off x="4104752" y="1818752"/>
            <a:ext cx="1537398" cy="844063"/>
          </a:xfrm>
          <a:prstGeom prst="straightConnector1">
            <a:avLst/>
          </a:prstGeom>
          <a:ln w="28575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0800000" flipV="1">
            <a:off x="2768321" y="1820426"/>
            <a:ext cx="2880528" cy="515815"/>
          </a:xfrm>
          <a:prstGeom prst="straightConnector1">
            <a:avLst/>
          </a:prstGeom>
          <a:ln w="28575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907435" y="3518549"/>
            <a:ext cx="1240973" cy="338554"/>
          </a:xfrm>
          <a:prstGeom prst="rect">
            <a:avLst/>
          </a:prstGeom>
          <a:noFill/>
          <a:ln w="28575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latin typeface="Magneto" pitchFamily="82" charset="0"/>
              </a:rPr>
              <a:t>Neutrons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rot="10800000">
            <a:off x="3007218" y="3606086"/>
            <a:ext cx="882205" cy="96593"/>
          </a:xfrm>
          <a:prstGeom prst="straightConnector1">
            <a:avLst/>
          </a:prstGeom>
          <a:ln w="28575">
            <a:solidFill>
              <a:srgbClr val="0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>
            <a:off x="3187522" y="3535251"/>
            <a:ext cx="728655" cy="141548"/>
          </a:xfrm>
          <a:prstGeom prst="straightConnector1">
            <a:avLst/>
          </a:prstGeom>
          <a:ln w="28575">
            <a:solidFill>
              <a:srgbClr val="0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9" idx="1"/>
          </p:cNvCxnSpPr>
          <p:nvPr/>
        </p:nvCxnSpPr>
        <p:spPr>
          <a:xfrm rot="10800000">
            <a:off x="3239037" y="3296992"/>
            <a:ext cx="668398" cy="390834"/>
          </a:xfrm>
          <a:prstGeom prst="straightConnector1">
            <a:avLst/>
          </a:prstGeom>
          <a:ln w="28575">
            <a:solidFill>
              <a:srgbClr val="0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87426" y="3534849"/>
            <a:ext cx="1247480" cy="338554"/>
          </a:xfrm>
          <a:prstGeom prst="rect">
            <a:avLst/>
          </a:prstGeom>
          <a:noFill/>
          <a:ln w="28575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latin typeface="Magneto" pitchFamily="82" charset="0"/>
              </a:rPr>
              <a:t>+ Protons</a:t>
            </a:r>
          </a:p>
        </p:txBody>
      </p:sp>
      <p:cxnSp>
        <p:nvCxnSpPr>
          <p:cNvPr id="31" name="Straight Arrow Connector 30"/>
          <p:cNvCxnSpPr>
            <a:stCxn id="29" idx="3"/>
          </p:cNvCxnSpPr>
          <p:nvPr/>
        </p:nvCxnSpPr>
        <p:spPr>
          <a:xfrm flipV="1">
            <a:off x="2034906" y="3322749"/>
            <a:ext cx="907917" cy="381377"/>
          </a:xfrm>
          <a:prstGeom prst="straightConnector1">
            <a:avLst/>
          </a:prstGeom>
          <a:ln w="28575">
            <a:solidFill>
              <a:srgbClr val="0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9" idx="3"/>
          </p:cNvCxnSpPr>
          <p:nvPr/>
        </p:nvCxnSpPr>
        <p:spPr>
          <a:xfrm flipV="1">
            <a:off x="2034906" y="3374265"/>
            <a:ext cx="1088221" cy="329861"/>
          </a:xfrm>
          <a:prstGeom prst="straightConnector1">
            <a:avLst/>
          </a:prstGeom>
          <a:ln w="28575">
            <a:solidFill>
              <a:srgbClr val="0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9" idx="3"/>
          </p:cNvCxnSpPr>
          <p:nvPr/>
        </p:nvCxnSpPr>
        <p:spPr>
          <a:xfrm flipV="1">
            <a:off x="2034906" y="3535251"/>
            <a:ext cx="772688" cy="168875"/>
          </a:xfrm>
          <a:prstGeom prst="straightConnector1">
            <a:avLst/>
          </a:prstGeom>
          <a:ln w="28575">
            <a:solidFill>
              <a:srgbClr val="0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401892" y="2432093"/>
            <a:ext cx="1240973" cy="338554"/>
          </a:xfrm>
          <a:prstGeom prst="rect">
            <a:avLst/>
          </a:prstGeom>
          <a:noFill/>
          <a:ln w="28575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accent2">
                    <a:lumMod val="50000"/>
                  </a:schemeClr>
                </a:solidFill>
                <a:latin typeface="Magneto" pitchFamily="82" charset="0"/>
              </a:rPr>
              <a:t>Neucleus</a:t>
            </a:r>
            <a:endParaRPr lang="en-US" sz="1600" dirty="0" smtClean="0">
              <a:solidFill>
                <a:schemeClr val="accent2">
                  <a:lumMod val="50000"/>
                </a:schemeClr>
              </a:solidFill>
              <a:latin typeface="Magneto" pitchFamily="82" charset="0"/>
            </a:endParaRPr>
          </a:p>
        </p:txBody>
      </p:sp>
      <p:cxnSp>
        <p:nvCxnSpPr>
          <p:cNvPr id="42" name="Straight Arrow Connector 41"/>
          <p:cNvCxnSpPr>
            <a:endCxn id="39" idx="0"/>
          </p:cNvCxnSpPr>
          <p:nvPr/>
        </p:nvCxnSpPr>
        <p:spPr>
          <a:xfrm>
            <a:off x="2640168" y="2762518"/>
            <a:ext cx="361929" cy="178985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9" grpId="1" animBg="1"/>
      <p:bldP spid="7" grpId="0" animBg="1"/>
      <p:bldP spid="7" grpId="1" animBg="1"/>
      <p:bldP spid="19" grpId="0" animBg="1"/>
      <p:bldP spid="19" grpId="1" animBg="1"/>
      <p:bldP spid="29" grpId="0" animBg="1"/>
      <p:bldP spid="29" grpId="1" animBg="1"/>
      <p:bldP spid="40" grpId="0" animBg="1"/>
      <p:bldP spid="4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05801" y="175729"/>
            <a:ext cx="435119" cy="3939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PETER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grpSp>
        <p:nvGrpSpPr>
          <p:cNvPr id="11" name="Group 6"/>
          <p:cNvGrpSpPr/>
          <p:nvPr/>
        </p:nvGrpSpPr>
        <p:grpSpPr>
          <a:xfrm>
            <a:off x="457200" y="1569849"/>
            <a:ext cx="7772400" cy="685800"/>
            <a:chOff x="457200" y="2743200"/>
            <a:chExt cx="8305800" cy="685800"/>
          </a:xfrm>
        </p:grpSpPr>
        <p:sp>
          <p:nvSpPr>
            <p:cNvPr id="12" name="Rectangle 11"/>
            <p:cNvSpPr/>
            <p:nvPr/>
          </p:nvSpPr>
          <p:spPr>
            <a:xfrm>
              <a:off x="457200" y="2743200"/>
              <a:ext cx="8305800" cy="685800"/>
            </a:xfrm>
            <a:prstGeom prst="rect">
              <a:avLst/>
            </a:prstGeom>
            <a:solidFill>
              <a:srgbClr val="FFCC00">
                <a:alpha val="74902"/>
              </a:srgbClr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5400000">
              <a:off x="1028700" y="3086100"/>
              <a:ext cx="685800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1943100" y="3086100"/>
              <a:ext cx="685800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2857500" y="3086100"/>
              <a:ext cx="685800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3771900" y="3086100"/>
              <a:ext cx="685800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4686300" y="3086100"/>
              <a:ext cx="685800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5600700" y="3086100"/>
              <a:ext cx="685800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6515100" y="3086100"/>
              <a:ext cx="685800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7429500" y="3086100"/>
              <a:ext cx="685800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/>
          <p:cNvSpPr/>
          <p:nvPr/>
        </p:nvSpPr>
        <p:spPr>
          <a:xfrm>
            <a:off x="3033252" y="1591610"/>
            <a:ext cx="1691148" cy="648938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821253" y="1709961"/>
            <a:ext cx="958643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effectLst>
                  <a:outerShdw blurRad="101600" dist="76200" dir="1800000" algn="tl" rotWithShape="0">
                    <a:srgbClr val="602E04">
                      <a:alpha val="8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AD60</a:t>
            </a:r>
            <a:endParaRPr lang="en-US" sz="2000" b="1" dirty="0">
              <a:solidFill>
                <a:schemeClr val="bg1"/>
              </a:solidFill>
              <a:effectLst>
                <a:outerShdw blurRad="101600" dist="76200" dir="1800000" algn="tl" rotWithShape="0">
                  <a:srgbClr val="602E04">
                    <a:alpha val="8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52245" y="1703832"/>
            <a:ext cx="958643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effectLst>
                  <a:outerShdw blurRad="101600" dist="76200" dir="1800000" algn="tl" rotWithShape="0">
                    <a:srgbClr val="602E04">
                      <a:alpha val="8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AD62</a:t>
            </a:r>
            <a:endParaRPr lang="en-US" sz="2000" b="1" dirty="0">
              <a:solidFill>
                <a:schemeClr val="bg1"/>
              </a:solidFill>
              <a:effectLst>
                <a:outerShdw blurRad="101600" dist="76200" dir="1800000" algn="tl" rotWithShape="0">
                  <a:srgbClr val="602E04">
                    <a:alpha val="8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67200" y="1703832"/>
            <a:ext cx="958643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effectLst>
                  <a:outerShdw blurRad="101600" dist="76200" dir="1800000" algn="tl" rotWithShape="0">
                    <a:srgbClr val="602E04">
                      <a:alpha val="8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AD64</a:t>
            </a:r>
            <a:endParaRPr lang="en-US" sz="2000" b="1" dirty="0">
              <a:solidFill>
                <a:schemeClr val="bg1"/>
              </a:solidFill>
              <a:effectLst>
                <a:outerShdw blurRad="101600" dist="76200" dir="1800000" algn="tl" rotWithShape="0">
                  <a:srgbClr val="602E04">
                    <a:alpha val="8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Straight Arrow Connector 25"/>
          <p:cNvCxnSpPr>
            <a:stCxn id="27" idx="0"/>
          </p:cNvCxnSpPr>
          <p:nvPr/>
        </p:nvCxnSpPr>
        <p:spPr>
          <a:xfrm rot="16200000" flipV="1">
            <a:off x="4949930" y="2650281"/>
            <a:ext cx="767937" cy="9875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379025" y="3083625"/>
            <a:ext cx="2008496" cy="52322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July 19, AD64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Neronian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fire begins</a:t>
            </a:r>
            <a:endParaRPr lang="en-US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3048000" y="2316480"/>
            <a:ext cx="1676400" cy="743712"/>
          </a:xfrm>
          <a:custGeom>
            <a:avLst/>
            <a:gdLst>
              <a:gd name="connsiteX0" fmla="*/ 877824 w 3986784"/>
              <a:gd name="connsiteY0" fmla="*/ 743712 h 743712"/>
              <a:gd name="connsiteX1" fmla="*/ 0 w 3986784"/>
              <a:gd name="connsiteY1" fmla="*/ 0 h 743712"/>
              <a:gd name="connsiteX2" fmla="*/ 3986784 w 3986784"/>
              <a:gd name="connsiteY2" fmla="*/ 0 h 743712"/>
              <a:gd name="connsiteX3" fmla="*/ 877824 w 3986784"/>
              <a:gd name="connsiteY3" fmla="*/ 743712 h 743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86784" h="743712">
                <a:moveTo>
                  <a:pt x="877824" y="743712"/>
                </a:moveTo>
                <a:lnTo>
                  <a:pt x="0" y="0"/>
                </a:lnTo>
                <a:lnTo>
                  <a:pt x="3986784" y="0"/>
                </a:lnTo>
                <a:lnTo>
                  <a:pt x="877824" y="743712"/>
                </a:lnTo>
                <a:close/>
              </a:path>
            </a:pathLst>
          </a:cu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2576052" y="3070981"/>
            <a:ext cx="1752600" cy="73866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 Peter written sometime between AD62-64</a:t>
            </a:r>
          </a:p>
        </p:txBody>
      </p:sp>
      <p:cxnSp>
        <p:nvCxnSpPr>
          <p:cNvPr id="30" name="Straight Arrow Connector 29"/>
          <p:cNvCxnSpPr>
            <a:stCxn id="31" idx="2"/>
          </p:cNvCxnSpPr>
          <p:nvPr/>
        </p:nvCxnSpPr>
        <p:spPr>
          <a:xfrm rot="16200000" flipH="1">
            <a:off x="2869131" y="1273589"/>
            <a:ext cx="319638" cy="1905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676400" y="685800"/>
            <a:ext cx="2514600" cy="52322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Approximate time of Paul’s appearance before Nero</a:t>
            </a:r>
            <a:endParaRPr lang="en-US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459621" y="1589505"/>
            <a:ext cx="1748589" cy="656389"/>
          </a:xfrm>
          <a:prstGeom prst="rect">
            <a:avLst/>
          </a:prstGeom>
          <a:solidFill>
            <a:schemeClr val="accent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 flipV="1">
            <a:off x="6448925" y="1224546"/>
            <a:ext cx="1786021" cy="288756"/>
          </a:xfrm>
          <a:custGeom>
            <a:avLst/>
            <a:gdLst>
              <a:gd name="connsiteX0" fmla="*/ 877824 w 3986784"/>
              <a:gd name="connsiteY0" fmla="*/ 743712 h 743712"/>
              <a:gd name="connsiteX1" fmla="*/ 0 w 3986784"/>
              <a:gd name="connsiteY1" fmla="*/ 0 h 743712"/>
              <a:gd name="connsiteX2" fmla="*/ 3986784 w 3986784"/>
              <a:gd name="connsiteY2" fmla="*/ 0 h 743712"/>
              <a:gd name="connsiteX3" fmla="*/ 877824 w 3986784"/>
              <a:gd name="connsiteY3" fmla="*/ 743712 h 743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86784" h="743712">
                <a:moveTo>
                  <a:pt x="877824" y="743712"/>
                </a:moveTo>
                <a:lnTo>
                  <a:pt x="0" y="0"/>
                </a:lnTo>
                <a:lnTo>
                  <a:pt x="3986784" y="0"/>
                </a:lnTo>
                <a:lnTo>
                  <a:pt x="877824" y="743712"/>
                </a:lnTo>
                <a:close/>
              </a:path>
            </a:pathLst>
          </a:cu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5696254" y="685800"/>
            <a:ext cx="2286000" cy="52322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 Peter written sometime between AD66-67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967597" y="1703832"/>
            <a:ext cx="958643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effectLst>
                  <a:outerShdw blurRad="101600" dist="76200" dir="1800000" algn="tl" rotWithShape="0">
                    <a:srgbClr val="602E04">
                      <a:alpha val="8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AD66</a:t>
            </a:r>
            <a:endParaRPr lang="en-US" sz="2000" b="1" dirty="0">
              <a:solidFill>
                <a:schemeClr val="bg1"/>
              </a:solidFill>
              <a:effectLst>
                <a:outerShdw blurRad="101600" dist="76200" dir="1800000" algn="tl" rotWithShape="0">
                  <a:srgbClr val="602E04">
                    <a:alpha val="8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"/>
                            </p:stCondLst>
                            <p:childTnLst>
                              <p:par>
                                <p:cTn id="87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4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34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1" grpId="0" animBg="1"/>
      <p:bldP spid="31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25" grpId="0" animBg="1"/>
      <p:bldP spid="2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Knowledge</a:t>
            </a:r>
            <a:r>
              <a:rPr lang="en-US" sz="3200" dirty="0" smtClean="0"/>
              <a:t> ~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gin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ō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sk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ō</a:t>
            </a:r>
            <a:r>
              <a:rPr lang="en-US" sz="3200" b="1" i="1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3200" smtClean="0"/>
              <a:t>– </a:t>
            </a:r>
            <a:r>
              <a:rPr lang="en-US" sz="3200" dirty="0" smtClean="0"/>
              <a:t>16x in 3 chapters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8305801" y="175729"/>
            <a:ext cx="435119" cy="3939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PETER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Magneto" pitchFamily="82" charset="0"/>
              </a:rPr>
              <a:t>Precious</a:t>
            </a:r>
            <a:r>
              <a:rPr lang="en-US" sz="3200" dirty="0" smtClean="0">
                <a:latin typeface="Magneto" pitchFamily="82" charset="0"/>
              </a:rPr>
              <a:t> ~ </a:t>
            </a:r>
            <a:r>
              <a:rPr lang="en-US" sz="3200" dirty="0" smtClean="0"/>
              <a:t>8x in 1 and 2 Peter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3939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PETER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05801" y="175729"/>
            <a:ext cx="435119" cy="3939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PETER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1 John 2.16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3159456"/>
            <a:ext cx="563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 dirty="0" smtClean="0">
                <a:latin typeface="Magneto" pitchFamily="82" charset="0"/>
              </a:rPr>
              <a:t> </a:t>
            </a:r>
            <a:r>
              <a:rPr lang="en-US" sz="3000" dirty="0" smtClean="0">
                <a:solidFill>
                  <a:schemeClr val="bg1"/>
                </a:solidFill>
              </a:rPr>
              <a:t>Lust of the flesh </a:t>
            </a:r>
            <a:r>
              <a:rPr lang="en-US" sz="3000" dirty="0" smtClean="0"/>
              <a:t>~ controlled by passion</a:t>
            </a:r>
            <a:endParaRPr lang="en-US" sz="3000" dirty="0" smtClean="0">
              <a:latin typeface="Magneto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4093192"/>
            <a:ext cx="563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 dirty="0" smtClean="0">
                <a:latin typeface="Magneto" pitchFamily="82" charset="0"/>
              </a:rPr>
              <a:t> </a:t>
            </a:r>
            <a:r>
              <a:rPr lang="en-US" sz="3000" dirty="0" smtClean="0">
                <a:solidFill>
                  <a:schemeClr val="bg1"/>
                </a:solidFill>
              </a:rPr>
              <a:t>Lust of the eyes </a:t>
            </a:r>
            <a:r>
              <a:rPr lang="en-US" sz="3000" dirty="0" smtClean="0"/>
              <a:t>~ controlled by materialism</a:t>
            </a:r>
            <a:endParaRPr lang="en-US" sz="3000" dirty="0" smtClean="0">
              <a:latin typeface="Magneto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5036125"/>
            <a:ext cx="563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 dirty="0" smtClean="0">
                <a:latin typeface="Magneto" pitchFamily="82" charset="0"/>
              </a:rPr>
              <a:t> </a:t>
            </a:r>
            <a:r>
              <a:rPr lang="en-US" sz="3000" dirty="0" smtClean="0">
                <a:solidFill>
                  <a:schemeClr val="bg1"/>
                </a:solidFill>
              </a:rPr>
              <a:t>Pride of life </a:t>
            </a:r>
            <a:r>
              <a:rPr lang="en-US" sz="3000" dirty="0" smtClean="0"/>
              <a:t>~ controlled by ambition</a:t>
            </a:r>
            <a:endParaRPr lang="en-US" sz="3000" dirty="0" smtClean="0">
              <a:latin typeface="Magneto" pitchFamily="82" charset="0"/>
            </a:endParaRPr>
          </a:p>
        </p:txBody>
      </p:sp>
      <p:sp>
        <p:nvSpPr>
          <p:cNvPr id="9" name="Parallelogram 8"/>
          <p:cNvSpPr/>
          <p:nvPr/>
        </p:nvSpPr>
        <p:spPr>
          <a:xfrm>
            <a:off x="394648" y="1227160"/>
            <a:ext cx="3796352" cy="518984"/>
          </a:xfrm>
          <a:prstGeom prst="parallelogram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arallelogram 9"/>
          <p:cNvSpPr/>
          <p:nvPr/>
        </p:nvSpPr>
        <p:spPr>
          <a:xfrm>
            <a:off x="381000" y="1752600"/>
            <a:ext cx="1295400" cy="518984"/>
          </a:xfrm>
          <a:prstGeom prst="parallelogram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arallelogram 11"/>
          <p:cNvSpPr/>
          <p:nvPr/>
        </p:nvSpPr>
        <p:spPr>
          <a:xfrm>
            <a:off x="5078104" y="1232848"/>
            <a:ext cx="2618096" cy="518984"/>
          </a:xfrm>
          <a:prstGeom prst="parallelogram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arallelogram 12"/>
          <p:cNvSpPr/>
          <p:nvPr/>
        </p:nvSpPr>
        <p:spPr>
          <a:xfrm>
            <a:off x="3429000" y="1745408"/>
            <a:ext cx="3037768" cy="518984"/>
          </a:xfrm>
          <a:prstGeom prst="parallelogram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57200" y="685800"/>
            <a:ext cx="7696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For all that </a:t>
            </a:r>
            <a:r>
              <a:rPr lang="en-US" sz="3200" i="1" dirty="0" smtClean="0">
                <a:solidFill>
                  <a:schemeClr val="bg1"/>
                </a:solidFill>
              </a:rPr>
              <a:t>is</a:t>
            </a:r>
            <a:r>
              <a:rPr lang="en-US" sz="3200" dirty="0" smtClean="0">
                <a:solidFill>
                  <a:schemeClr val="bg1"/>
                </a:solidFill>
              </a:rPr>
              <a:t> in the world—the lust of the flesh, the lust of the eyes, and the pride of life—is not of the Father but is of the</a:t>
            </a:r>
          </a:p>
          <a:p>
            <a:r>
              <a:rPr lang="en-US" sz="3200" dirty="0" smtClean="0">
                <a:solidFill>
                  <a:schemeClr val="bg1"/>
                </a:solidFill>
              </a:rPr>
              <a:t>world.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0" dur="500" tmFilter="0,0; .5, 0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7" grpId="0"/>
      <p:bldP spid="7" grpId="1"/>
      <p:bldP spid="8" grpId="0"/>
      <p:bldP spid="8" grpId="1"/>
      <p:bldP spid="9" grpId="0" animBg="1"/>
      <p:bldP spid="9" grpId="1" animBg="1"/>
      <p:bldP spid="10" grpId="0" animBg="1"/>
      <p:bldP spid="10" grpId="1" animBg="1"/>
      <p:bldP spid="12" grpId="0" animBg="1"/>
      <p:bldP spid="12" grpId="1" animBg="1"/>
      <p:bldP spid="13" grpId="0" animBg="1"/>
      <p:bldP spid="13" grpId="1" animBg="1"/>
      <p:bldP spid="11" grpId="0"/>
      <p:bldP spid="1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84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Add</a:t>
            </a:r>
            <a:r>
              <a:rPr lang="en-US" sz="3200" dirty="0" smtClean="0"/>
              <a:t> ~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epichor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ē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ge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ō</a:t>
            </a:r>
            <a:r>
              <a:rPr lang="en-US" sz="3200" dirty="0" smtClean="0"/>
              <a:t> ~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epi</a:t>
            </a:r>
            <a:r>
              <a:rPr lang="en-US" sz="3200" dirty="0" smtClean="0"/>
              <a:t> (</a:t>
            </a:r>
            <a:r>
              <a:rPr lang="en-US" sz="3200" i="1" dirty="0" smtClean="0"/>
              <a:t>upon</a:t>
            </a:r>
            <a:r>
              <a:rPr lang="en-US" sz="3200" dirty="0" smtClean="0"/>
              <a:t>) +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chor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ē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ge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ō</a:t>
            </a:r>
            <a:r>
              <a:rPr lang="en-US" sz="3200" dirty="0" smtClean="0"/>
              <a:t> (cognate: </a:t>
            </a:r>
            <a:r>
              <a:rPr lang="en-US" sz="3200" i="1" dirty="0" smtClean="0"/>
              <a:t>chorus</a:t>
            </a:r>
            <a:r>
              <a:rPr lang="en-US" sz="3200" dirty="0" smtClean="0"/>
              <a:t>)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3939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PETER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848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Most assuredly, I say to you, when you were younger, you girded yourself and walked where you wished; but when you</a:t>
            </a:r>
          </a:p>
          <a:p>
            <a:r>
              <a:rPr lang="en-US" sz="3200" dirty="0" smtClean="0">
                <a:solidFill>
                  <a:schemeClr val="bg1"/>
                </a:solidFill>
              </a:rPr>
              <a:t>are old, you will stretch</a:t>
            </a:r>
          </a:p>
          <a:p>
            <a:r>
              <a:rPr lang="en-US" sz="3200" dirty="0" smtClean="0">
                <a:solidFill>
                  <a:schemeClr val="bg1"/>
                </a:solidFill>
              </a:rPr>
              <a:t>out your hands, and another</a:t>
            </a:r>
          </a:p>
          <a:p>
            <a:r>
              <a:rPr lang="en-US" sz="3200" dirty="0" smtClean="0">
                <a:solidFill>
                  <a:schemeClr val="bg1"/>
                </a:solidFill>
              </a:rPr>
              <a:t>will gird you and carry you</a:t>
            </a:r>
          </a:p>
          <a:p>
            <a:r>
              <a:rPr lang="en-US" sz="3200" dirty="0" smtClean="0">
                <a:solidFill>
                  <a:schemeClr val="bg1"/>
                </a:solidFill>
              </a:rPr>
              <a:t>where </a:t>
            </a:r>
            <a:r>
              <a:rPr lang="en-US" sz="3200" i="1" dirty="0" smtClean="0">
                <a:solidFill>
                  <a:schemeClr val="bg1"/>
                </a:solidFill>
              </a:rPr>
              <a:t>you</a:t>
            </a:r>
            <a:r>
              <a:rPr lang="en-US" sz="3200" dirty="0" smtClean="0">
                <a:solidFill>
                  <a:schemeClr val="bg1"/>
                </a:solidFill>
              </a:rPr>
              <a:t> do not wish.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3939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PETER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John 21.18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84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Deceptive</a:t>
            </a:r>
            <a:r>
              <a:rPr lang="en-US" sz="3200" dirty="0" smtClean="0"/>
              <a:t> ~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plastos</a:t>
            </a:r>
            <a:r>
              <a:rPr lang="en-US" sz="3200" dirty="0" smtClean="0"/>
              <a:t> – </a:t>
            </a:r>
            <a:r>
              <a:rPr lang="en-US" sz="3200" i="1" dirty="0" smtClean="0"/>
              <a:t>molded</a:t>
            </a:r>
            <a:r>
              <a:rPr lang="en-US" sz="3200" dirty="0" smtClean="0"/>
              <a:t>, </a:t>
            </a:r>
            <a:r>
              <a:rPr lang="en-US" sz="3200" i="1" dirty="0" smtClean="0"/>
              <a:t>formed</a:t>
            </a:r>
            <a:endParaRPr lang="en-US" sz="3200" b="1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3939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PETER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Hell</a:t>
            </a:r>
            <a:r>
              <a:rPr lang="en-US" sz="3200" dirty="0" smtClean="0"/>
              <a:t> –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tartaro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ō</a:t>
            </a:r>
            <a:endParaRPr lang="en-US" sz="3200" b="1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3939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PETER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theme/theme1.xml><?xml version="1.0" encoding="utf-8"?>
<a:theme xmlns:a="http://schemas.openxmlformats.org/drawingml/2006/main" name="Route_66">
  <a:themeElements>
    <a:clrScheme name="Route 66">
      <a:dk1>
        <a:srgbClr val="FFFFFF"/>
      </a:dk1>
      <a:lt1>
        <a:srgbClr val="FFC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oute 66">
      <a:majorFont>
        <a:latin typeface="Times New Roman"/>
        <a:ea typeface=""/>
        <a:cs typeface=""/>
      </a:majorFont>
      <a:minorFont>
        <a:latin typeface="Magne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smtClean="0">
            <a:latin typeface="Magneto" pitchFamily="8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Route_66</Template>
  <TotalTime>2314</TotalTime>
  <Words>210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Route_66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172</cp:revision>
  <dcterms:created xsi:type="dcterms:W3CDTF">2010-04-16T14:11:58Z</dcterms:created>
  <dcterms:modified xsi:type="dcterms:W3CDTF">2010-04-19T00:17:26Z</dcterms:modified>
</cp:coreProperties>
</file>